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92" r:id="rId19"/>
    <p:sldId id="488" r:id="rId20"/>
    <p:sldId id="493" r:id="rId21"/>
    <p:sldId id="494" r:id="rId22"/>
    <p:sldId id="4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 and Them" initials="UaT" lastIdx="1" clrIdx="0">
    <p:extLst>
      <p:ext uri="{19B8F6BF-5375-455C-9EA6-DF929625EA0E}">
        <p15:presenceInfo xmlns:p15="http://schemas.microsoft.com/office/powerpoint/2012/main" userId="48d74574e69806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28.9.2022.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a711615-6297-4c79-b95e-39616d3b260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57" y="394546"/>
            <a:ext cx="5079784" cy="17457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/>
              <a:t>Unit 1: </a:t>
            </a:r>
            <a:r>
              <a:rPr lang="hr-HR" sz="2800" dirty="0"/>
              <a:t>Lesson 3</a:t>
            </a:r>
            <a:br>
              <a:rPr lang="en-US" sz="2800" dirty="0"/>
            </a:br>
            <a:br>
              <a:rPr lang="en-US" sz="2800" dirty="0"/>
            </a:br>
            <a:r>
              <a:rPr lang="hr-HR" sz="4800" b="1" dirty="0"/>
              <a:t>Teenage film star</a:t>
            </a:r>
            <a:br>
              <a:rPr lang="hr-HR" dirty="0"/>
            </a:b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36" y="1329911"/>
            <a:ext cx="4083323" cy="53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0" y="740779"/>
            <a:ext cx="12025616" cy="35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26" y="406400"/>
            <a:ext cx="4942059" cy="2016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40526" cy="64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6" y="133982"/>
            <a:ext cx="7806097" cy="1190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6" y="1520791"/>
            <a:ext cx="3538280" cy="2607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35" y="4127944"/>
            <a:ext cx="3456310" cy="2596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717" y="3727838"/>
            <a:ext cx="3299172" cy="3121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909" y="1001754"/>
            <a:ext cx="3113589" cy="31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33" y="56719"/>
            <a:ext cx="6085712" cy="735542"/>
          </a:xfrm>
        </p:spPr>
        <p:txBody>
          <a:bodyPr>
            <a:normAutofit/>
          </a:bodyPr>
          <a:lstStyle/>
          <a:p>
            <a:r>
              <a:rPr lang="hr-HR" sz="2000" b="1" dirty="0" err="1"/>
              <a:t>workbook</a:t>
            </a:r>
            <a:r>
              <a:rPr lang="hr-HR" sz="2000" b="1" dirty="0"/>
              <a:t>  p. 13</a:t>
            </a:r>
            <a:r>
              <a:rPr lang="hr-HR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72" y="792261"/>
            <a:ext cx="10259028" cy="5825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018" y="4595149"/>
            <a:ext cx="113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exciting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9144" y="4606724"/>
            <a:ext cx="12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directors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076564" y="4899098"/>
            <a:ext cx="191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blockbuster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9641276" y="4884298"/>
            <a:ext cx="1886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typical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9282896" y="5345963"/>
            <a:ext cx="162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crazy about</a:t>
            </a: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95018" y="6126377"/>
            <a:ext cx="1004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repeat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9086127" y="6088284"/>
            <a:ext cx="10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patient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52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60" y="0"/>
            <a:ext cx="7807131" cy="6724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55848" y="555585"/>
            <a:ext cx="4058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B</a:t>
            </a:r>
          </a:p>
          <a:p>
            <a:r>
              <a:rPr lang="hr-HR" sz="2800" dirty="0">
                <a:solidFill>
                  <a:srgbClr val="C00000"/>
                </a:solidFill>
              </a:rPr>
              <a:t>A</a:t>
            </a:r>
          </a:p>
          <a:p>
            <a:r>
              <a:rPr lang="hr-HR" sz="28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3810" y="986472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800" dirty="0">
                <a:solidFill>
                  <a:srgbClr val="C00000"/>
                </a:solidFill>
              </a:rPr>
              <a:t>H         R   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3909" y="1356840"/>
            <a:ext cx="3764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I</a:t>
            </a:r>
          </a:p>
          <a:p>
            <a:r>
              <a:rPr lang="hr-HR" sz="2800" dirty="0">
                <a:solidFill>
                  <a:srgbClr val="C00000"/>
                </a:solidFill>
              </a:rPr>
              <a:t>F</a:t>
            </a:r>
          </a:p>
          <a:p>
            <a:r>
              <a:rPr lang="hr-HR" sz="2800" dirty="0">
                <a:solidFill>
                  <a:srgbClr val="C00000"/>
                </a:solidFill>
              </a:rPr>
              <a:t>F</a:t>
            </a:r>
          </a:p>
          <a:p>
            <a:r>
              <a:rPr lang="hr-HR" sz="2800" dirty="0">
                <a:solidFill>
                  <a:srgbClr val="C00000"/>
                </a:solidFill>
              </a:rPr>
              <a:t>E</a:t>
            </a:r>
          </a:p>
          <a:p>
            <a:r>
              <a:rPr lang="hr-HR" sz="2800" dirty="0">
                <a:solidFill>
                  <a:srgbClr val="C00000"/>
                </a:solidFill>
              </a:rPr>
              <a:t>R</a:t>
            </a:r>
          </a:p>
          <a:p>
            <a:r>
              <a:rPr lang="hr-HR" sz="2800" dirty="0">
                <a:solidFill>
                  <a:srgbClr val="C00000"/>
                </a:solidFill>
              </a:rPr>
              <a:t>E</a:t>
            </a:r>
          </a:p>
          <a:p>
            <a:r>
              <a:rPr lang="hr-HR" sz="2800" dirty="0">
                <a:solidFill>
                  <a:srgbClr val="C00000"/>
                </a:solidFill>
              </a:rPr>
              <a:t>N</a:t>
            </a:r>
          </a:p>
          <a:p>
            <a:r>
              <a:rPr lang="hr-HR" sz="2800" dirty="0">
                <a:solidFill>
                  <a:srgbClr val="C00000"/>
                </a:solidFill>
              </a:rPr>
              <a:t>T</a:t>
            </a:r>
            <a:endParaRPr lang="hr-HR" sz="2400" dirty="0">
              <a:solidFill>
                <a:srgbClr val="C00000"/>
              </a:solidFill>
            </a:endParaRPr>
          </a:p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8986854" y="893874"/>
            <a:ext cx="42191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B</a:t>
            </a:r>
          </a:p>
          <a:p>
            <a:r>
              <a:rPr lang="hr-HR" sz="2800" dirty="0">
                <a:solidFill>
                  <a:srgbClr val="C00000"/>
                </a:solidFill>
              </a:rPr>
              <a:t>O</a:t>
            </a:r>
          </a:p>
          <a:p>
            <a:r>
              <a:rPr lang="hr-HR" sz="2800" dirty="0">
                <a:solidFill>
                  <a:srgbClr val="C00000"/>
                </a:solidFill>
              </a:rPr>
              <a:t>R</a:t>
            </a:r>
          </a:p>
          <a:p>
            <a:r>
              <a:rPr lang="hr-HR" sz="2800" dirty="0">
                <a:solidFill>
                  <a:srgbClr val="C00000"/>
                </a:solidFill>
              </a:rPr>
              <a:t>I</a:t>
            </a:r>
          </a:p>
          <a:p>
            <a:r>
              <a:rPr lang="hr-HR" sz="2800" dirty="0">
                <a:solidFill>
                  <a:srgbClr val="C00000"/>
                </a:solidFill>
              </a:rPr>
              <a:t>N</a:t>
            </a:r>
          </a:p>
          <a:p>
            <a:r>
              <a:rPr lang="hr-HR" sz="2400" dirty="0">
                <a:solidFill>
                  <a:srgbClr val="C00000"/>
                </a:solidFill>
              </a:rPr>
              <a:t>G</a:t>
            </a:r>
          </a:p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8538818" y="1346742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Y         U  N   G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5146" y="1387090"/>
            <a:ext cx="3091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P</a:t>
            </a:r>
          </a:p>
          <a:p>
            <a:r>
              <a:rPr lang="hr-HR" sz="2800" dirty="0">
                <a:solidFill>
                  <a:srgbClr val="C00000"/>
                </a:solidFill>
              </a:rPr>
              <a:t>A</a:t>
            </a:r>
          </a:p>
          <a:p>
            <a:r>
              <a:rPr lang="hr-HR" sz="2800" dirty="0">
                <a:solidFill>
                  <a:srgbClr val="C00000"/>
                </a:solidFill>
              </a:rPr>
              <a:t>T</a:t>
            </a:r>
          </a:p>
          <a:p>
            <a:r>
              <a:rPr lang="hr-HR" sz="2800" dirty="0">
                <a:solidFill>
                  <a:srgbClr val="C00000"/>
                </a:solidFill>
              </a:rPr>
              <a:t>I</a:t>
            </a:r>
          </a:p>
          <a:p>
            <a:r>
              <a:rPr lang="hr-HR" sz="2800" dirty="0">
                <a:solidFill>
                  <a:srgbClr val="C00000"/>
                </a:solidFill>
              </a:rPr>
              <a:t>E</a:t>
            </a:r>
          </a:p>
          <a:p>
            <a:r>
              <a:rPr lang="hr-HR" sz="2800" dirty="0">
                <a:solidFill>
                  <a:srgbClr val="C00000"/>
                </a:solidFill>
              </a:rPr>
              <a:t>N</a:t>
            </a:r>
          </a:p>
          <a:p>
            <a:r>
              <a:rPr lang="hr-HR" sz="2800" dirty="0">
                <a:solidFill>
                  <a:srgbClr val="C00000"/>
                </a:solidFill>
              </a:rPr>
              <a:t>T</a:t>
            </a:r>
            <a:endParaRPr lang="hr-HR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8170" y="2574653"/>
            <a:ext cx="425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X  C	    T     I        G</a:t>
            </a:r>
            <a:r>
              <a:rPr lang="hr-HR" sz="3200" dirty="0">
                <a:solidFill>
                  <a:srgbClr val="C00000"/>
                </a:solidFill>
              </a:rPr>
              <a:t>			</a:t>
            </a:r>
            <a:endParaRPr lang="hr-HR" sz="1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8344" y="3113262"/>
            <a:ext cx="4924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F</a:t>
            </a:r>
          </a:p>
          <a:p>
            <a:r>
              <a:rPr lang="hr-HR" sz="2800" dirty="0">
                <a:solidFill>
                  <a:srgbClr val="C00000"/>
                </a:solidFill>
              </a:rPr>
              <a:t>A</a:t>
            </a:r>
          </a:p>
          <a:p>
            <a:r>
              <a:rPr lang="hr-HR" sz="2800" dirty="0">
                <a:solidFill>
                  <a:srgbClr val="C00000"/>
                </a:solidFill>
              </a:rPr>
              <a:t>M</a:t>
            </a:r>
          </a:p>
          <a:p>
            <a:r>
              <a:rPr lang="hr-HR" sz="2800" dirty="0">
                <a:solidFill>
                  <a:srgbClr val="C00000"/>
                </a:solidFill>
              </a:rPr>
              <a:t>O</a:t>
            </a:r>
          </a:p>
          <a:p>
            <a:r>
              <a:rPr lang="hr-HR" sz="2800" dirty="0">
                <a:solidFill>
                  <a:srgbClr val="C00000"/>
                </a:solidFill>
              </a:rPr>
              <a:t>U</a:t>
            </a:r>
          </a:p>
          <a:p>
            <a:r>
              <a:rPr lang="hr-HR" sz="28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3475" y="3525364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L          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805" y="5267698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B  U         Y</a:t>
            </a:r>
          </a:p>
        </p:txBody>
      </p:sp>
    </p:spTree>
    <p:extLst>
      <p:ext uri="{BB962C8B-B14F-4D97-AF65-F5344CB8AC3E}">
        <p14:creationId xmlns:p14="http://schemas.microsoft.com/office/powerpoint/2010/main" val="21091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973"/>
            <a:ext cx="10021711" cy="6013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05914" y="2777924"/>
            <a:ext cx="2216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napraviti zadaću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5914" y="3379807"/>
            <a:ext cx="295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imati nešto zajedničko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837722" y="3972228"/>
            <a:ext cx="29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zarađivati novac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4728" y="4574111"/>
            <a:ext cx="272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postaviti stol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4728" y="5166532"/>
            <a:ext cx="246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preskočiti doručak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0668" y="5776426"/>
            <a:ext cx="147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>
                <a:solidFill>
                  <a:srgbClr val="C00000"/>
                </a:solidFill>
              </a:rPr>
              <a:t>izlaziti </a:t>
            </a:r>
            <a:r>
              <a:rPr lang="hr-HR" sz="2400" dirty="0">
                <a:solidFill>
                  <a:srgbClr val="C00000"/>
                </a:solidFill>
              </a:rPr>
              <a:t>van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2445" y="51427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7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0124" y="33798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6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3568" y="38992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5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0124" y="45741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3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3171" y="22377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2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3568" y="57216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4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" y="726611"/>
            <a:ext cx="11141400" cy="5847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738" y="3094892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MAKE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2861" y="3094891"/>
            <a:ext cx="106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DO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38" y="5134707"/>
            <a:ext cx="86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HAVE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2861" y="5134706"/>
            <a:ext cx="141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SPEND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61" y="2018817"/>
            <a:ext cx="10458136" cy="4839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587829"/>
            <a:ext cx="441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❹ </a:t>
            </a:r>
            <a:r>
              <a:rPr lang="hr-HR" sz="2800" b="1" dirty="0" err="1"/>
              <a:t>Complete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sentences</a:t>
            </a:r>
            <a:r>
              <a:rPr lang="hr-HR" sz="2800" b="1" dirty="0"/>
              <a:t>.</a:t>
            </a:r>
            <a:endParaRPr lang="hr-HR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882683" y="2293034"/>
            <a:ext cx="1551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your best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065" y="2870312"/>
            <a:ext cx="180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money 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472332" y="3432517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clear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076824" y="4501662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a class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639639" y="5641145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time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44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32" y="1"/>
            <a:ext cx="3207434" cy="1083212"/>
          </a:xfrm>
        </p:spPr>
        <p:txBody>
          <a:bodyPr>
            <a:normAutofit/>
          </a:bodyPr>
          <a:lstStyle/>
          <a:p>
            <a:r>
              <a:rPr lang="hr-HR" sz="2800" b="1" dirty="0" err="1"/>
              <a:t>Workbook</a:t>
            </a:r>
            <a:r>
              <a:rPr lang="hr-HR" sz="2800" b="1" dirty="0"/>
              <a:t> p. 15</a:t>
            </a:r>
            <a:endParaRPr lang="hr-HR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474" y="46166"/>
            <a:ext cx="581052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6" y="1231295"/>
            <a:ext cx="3098800" cy="5492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9783" y="2428852"/>
            <a:ext cx="372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I usually get up at 8 o’clock.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029783" y="3244333"/>
            <a:ext cx="505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She often goes out at weekends.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06905" y="4290646"/>
            <a:ext cx="61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He always helps his mum with the housework.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029783" y="5396187"/>
            <a:ext cx="616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She never does her homework in the evening.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029783" y="6270895"/>
            <a:ext cx="53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We visit out granny every weekend.</a:t>
            </a:r>
            <a:r>
              <a:rPr lang="hr-HR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9818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35" y="570267"/>
            <a:ext cx="10278534" cy="6136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0326" y="4375052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I _________ do sports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4394" y="4936156"/>
            <a:ext cx="571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I ____________ play computer games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95" y="5497260"/>
            <a:ext cx="411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I ____________ watch TV.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1744394" y="6102171"/>
            <a:ext cx="500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I ____________ study for school.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60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09382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2" y="1143000"/>
            <a:ext cx="11902630" cy="4571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3883" y="3668616"/>
            <a:ext cx="943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takes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5025" y="2545977"/>
            <a:ext cx="86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buys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284" y="3069197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does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1904" y="3145396"/>
            <a:ext cx="109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swims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5733" y="1882588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has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6531" y="3686545"/>
            <a:ext cx="73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lays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8984" y="4281482"/>
            <a:ext cx="119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relaxes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5211" y="4281482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rides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8185" y="4804702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hangs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46792" cy="2995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94" y="2896128"/>
            <a:ext cx="8964706" cy="3961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4787" y="5539780"/>
            <a:ext cx="480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On Saturdays he tidies up the room.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6447" y="4105818"/>
            <a:ext cx="2961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takes out the garbage.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6210" y="4567483"/>
            <a:ext cx="2171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he goes skating.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1057" y="5029148"/>
            <a:ext cx="558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Fridays he meets friends at the Skate Club.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0035" y="3644153"/>
            <a:ext cx="177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does  karate.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7294" y="6001445"/>
            <a:ext cx="456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On Sundays he goes to the cinema.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04869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72289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r-HR" sz="2000" b="1" dirty="0">
                <a:solidFill>
                  <a:prstClr val="black"/>
                </a:solidFill>
              </a:rPr>
              <a:t>PLAY AND LEARN!</a:t>
            </a:r>
            <a:endParaRPr lang="hr-HR" sz="2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hlinkClick r:id="rId4"/>
            </a:endParaRPr>
          </a:p>
          <a:p>
            <a:pPr marL="0" lvl="0" indent="0" algn="ctr">
              <a:buNone/>
              <a:defRPr/>
            </a:pPr>
            <a:r>
              <a:rPr lang="en-US" sz="2000" dirty="0">
                <a:hlinkClick r:id="rId4"/>
              </a:rPr>
              <a:t>Lesson 3 Teenage film star | Way to go 3 (e-sfera.hr)</a:t>
            </a: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4" y="185994"/>
            <a:ext cx="7110676" cy="3091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45" y="3277590"/>
            <a:ext cx="10567194" cy="33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6" y="131800"/>
            <a:ext cx="7927300" cy="47094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01018" y="969249"/>
            <a:ext cx="402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1 On weekdays I get up at _____ o’clock.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018" y="1354511"/>
            <a:ext cx="161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2.Then I _____.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018" y="1755703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3 I usually have ____ classes.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1018" y="2117195"/>
            <a:ext cx="36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4 The school starts at _____ o’clock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01018" y="2478687"/>
            <a:ext cx="322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5 The school finishes at _____ </a:t>
            </a:r>
            <a:r>
              <a:rPr lang="hr-HR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1018" y="2941975"/>
            <a:ext cx="352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6. When I come home from school, </a:t>
            </a:r>
          </a:p>
          <a:p>
            <a:r>
              <a:rPr lang="hr-HR" dirty="0">
                <a:solidFill>
                  <a:srgbClr val="C00000"/>
                </a:solidFill>
              </a:rPr>
              <a:t>I 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236" y="4969605"/>
            <a:ext cx="399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7 I study and do my homework ______.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3236" y="5360550"/>
            <a:ext cx="280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8 In the evenings I ______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3236" y="5769491"/>
            <a:ext cx="416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9 I usually go to bed at about ____ o’clock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376" y="6138823"/>
            <a:ext cx="322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10 At the weekends I _______ . </a:t>
            </a:r>
          </a:p>
        </p:txBody>
      </p:sp>
    </p:spTree>
    <p:extLst>
      <p:ext uri="{BB962C8B-B14F-4D97-AF65-F5344CB8AC3E}">
        <p14:creationId xmlns:p14="http://schemas.microsoft.com/office/powerpoint/2010/main" val="9475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2" y="270934"/>
            <a:ext cx="9089756" cy="1371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94" y="1879601"/>
            <a:ext cx="11649607" cy="44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18534"/>
            <a:ext cx="9172738" cy="4080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200406"/>
            <a:ext cx="8913353" cy="218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5445" y="4199467"/>
            <a:ext cx="286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1 Yes, he does.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5445" y="4737669"/>
            <a:ext cx="288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2 No, they don’t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65445" y="5196426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3.He still goes to school.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2132" y="5727129"/>
            <a:ext cx="310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4 He still has the same friends.</a:t>
            </a:r>
          </a:p>
        </p:txBody>
      </p:sp>
    </p:spTree>
    <p:extLst>
      <p:ext uri="{BB962C8B-B14F-4D97-AF65-F5344CB8AC3E}">
        <p14:creationId xmlns:p14="http://schemas.microsoft.com/office/powerpoint/2010/main" val="3614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8" y="-1"/>
            <a:ext cx="11715885" cy="450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067" y="4499001"/>
            <a:ext cx="768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1 Dennis usually goes out with his friends  at the weekends.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067" y="5070501"/>
            <a:ext cx="9097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2 They sometimes go to the cinema or for a pizza. </a:t>
            </a:r>
          </a:p>
          <a:p>
            <a:r>
              <a:rPr lang="hr-HR" sz="2400" dirty="0">
                <a:solidFill>
                  <a:srgbClr val="C00000"/>
                </a:solidFill>
              </a:rPr>
              <a:t>   </a:t>
            </a:r>
            <a:r>
              <a:rPr lang="hr-HR" sz="2400" dirty="0" err="1">
                <a:solidFill>
                  <a:srgbClr val="C00000"/>
                </a:solidFill>
              </a:rPr>
              <a:t>They</a:t>
            </a:r>
            <a:r>
              <a:rPr lang="hr-HR" sz="2400" dirty="0">
                <a:solidFill>
                  <a:srgbClr val="C00000"/>
                </a:solidFill>
              </a:rPr>
              <a:t> meet with other kids and talk about sports, girls or music.</a:t>
            </a:r>
            <a:r>
              <a:rPr lang="hr-HR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067" y="6006068"/>
            <a:ext cx="9872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3 He cannot stay as long as he wants. He has to be back home before eleven.</a:t>
            </a:r>
            <a:r>
              <a:rPr lang="hr-HR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16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15385" cy="3870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1379" y="3870988"/>
            <a:ext cx="10080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1 When he’s working, his life turns upside down. </a:t>
            </a:r>
          </a:p>
          <a:p>
            <a:r>
              <a:rPr lang="hr-HR" sz="2800" dirty="0">
                <a:solidFill>
                  <a:srgbClr val="C00000"/>
                </a:solidFill>
              </a:rPr>
              <a:t>He lives in a hotel or a caravan, and spends every minute on the set.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379" y="4825095"/>
            <a:ext cx="5025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2 He has to listen to the director.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379" y="5302147"/>
            <a:ext cx="10373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3 Making films is fun. It’s exciting at the beginning, but it gets boring. </a:t>
            </a:r>
          </a:p>
          <a:p>
            <a:r>
              <a:rPr lang="hr-HR" sz="2800" dirty="0">
                <a:solidFill>
                  <a:srgbClr val="C00000"/>
                </a:solidFill>
              </a:rPr>
              <a:t>So, it is also hard work.</a:t>
            </a:r>
          </a:p>
        </p:txBody>
      </p:sp>
    </p:spTree>
    <p:extLst>
      <p:ext uri="{BB962C8B-B14F-4D97-AF65-F5344CB8AC3E}">
        <p14:creationId xmlns:p14="http://schemas.microsoft.com/office/powerpoint/2010/main" val="28395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9" y="-5621"/>
            <a:ext cx="8636000" cy="6863621"/>
          </a:xfrm>
          <a:prstGeom prst="rect">
            <a:avLst/>
          </a:prstGeom>
        </p:spPr>
      </p:pic>
      <p:sp>
        <p:nvSpPr>
          <p:cNvPr id="2" name="Minus 1"/>
          <p:cNvSpPr/>
          <p:nvPr/>
        </p:nvSpPr>
        <p:spPr>
          <a:xfrm>
            <a:off x="451413" y="2003000"/>
            <a:ext cx="186352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Minus 2"/>
          <p:cNvSpPr/>
          <p:nvPr/>
        </p:nvSpPr>
        <p:spPr>
          <a:xfrm>
            <a:off x="3229337" y="2558005"/>
            <a:ext cx="1134319" cy="11574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Minus 4"/>
          <p:cNvSpPr/>
          <p:nvPr/>
        </p:nvSpPr>
        <p:spPr>
          <a:xfrm>
            <a:off x="416689" y="3044142"/>
            <a:ext cx="1898248" cy="1504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Minus 5"/>
          <p:cNvSpPr/>
          <p:nvPr/>
        </p:nvSpPr>
        <p:spPr>
          <a:xfrm>
            <a:off x="451413" y="3692324"/>
            <a:ext cx="3553428" cy="1041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Minus 6"/>
          <p:cNvSpPr/>
          <p:nvPr/>
        </p:nvSpPr>
        <p:spPr>
          <a:xfrm>
            <a:off x="3229337" y="4190036"/>
            <a:ext cx="2916820" cy="11574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Minus 7"/>
          <p:cNvSpPr/>
          <p:nvPr/>
        </p:nvSpPr>
        <p:spPr>
          <a:xfrm>
            <a:off x="254643" y="4815068"/>
            <a:ext cx="272005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Minus 8"/>
          <p:cNvSpPr/>
          <p:nvPr/>
        </p:nvSpPr>
        <p:spPr>
          <a:xfrm>
            <a:off x="451413" y="5347504"/>
            <a:ext cx="1863524" cy="925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Minus 10"/>
          <p:cNvSpPr/>
          <p:nvPr/>
        </p:nvSpPr>
        <p:spPr>
          <a:xfrm>
            <a:off x="4201611" y="5972538"/>
            <a:ext cx="4259484" cy="6886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Minus 11"/>
          <p:cNvSpPr/>
          <p:nvPr/>
        </p:nvSpPr>
        <p:spPr>
          <a:xfrm>
            <a:off x="3321934" y="6551271"/>
            <a:ext cx="1423686" cy="578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8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467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sustava Office</vt:lpstr>
      <vt:lpstr>Unit 1: Lesson 3  Teenage film star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workbook  p. 13 </vt:lpstr>
      <vt:lpstr>PowerPoint Presentation</vt:lpstr>
      <vt:lpstr>PowerPoint Presentation</vt:lpstr>
      <vt:lpstr>PowerPoint Presentation</vt:lpstr>
      <vt:lpstr>PowerPoint Presentation</vt:lpstr>
      <vt:lpstr>Workbook p. 15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199</cp:revision>
  <dcterms:created xsi:type="dcterms:W3CDTF">2021-09-01T06:25:32Z</dcterms:created>
  <dcterms:modified xsi:type="dcterms:W3CDTF">2022-09-28T07:23:09Z</dcterms:modified>
</cp:coreProperties>
</file>